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73" r:id="rId4"/>
    <p:sldId id="284" r:id="rId5"/>
    <p:sldId id="271" r:id="rId6"/>
    <p:sldId id="269" r:id="rId7"/>
    <p:sldId id="270" r:id="rId8"/>
    <p:sldId id="268" r:id="rId9"/>
    <p:sldId id="257" r:id="rId10"/>
    <p:sldId id="263" r:id="rId11"/>
    <p:sldId id="274" r:id="rId12"/>
    <p:sldId id="272" r:id="rId13"/>
    <p:sldId id="258" r:id="rId14"/>
    <p:sldId id="259" r:id="rId15"/>
    <p:sldId id="275" r:id="rId16"/>
    <p:sldId id="276" r:id="rId17"/>
    <p:sldId id="277" r:id="rId18"/>
    <p:sldId id="278" r:id="rId19"/>
    <p:sldId id="260" r:id="rId20"/>
    <p:sldId id="265" r:id="rId21"/>
    <p:sldId id="280" r:id="rId22"/>
    <p:sldId id="279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00AC4E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27C9-E1A7-408C-BD77-713BF6CB4908}" type="datetimeFigureOut">
              <a:rPr lang="en-GB" smtClean="0"/>
              <a:pPr/>
              <a:t>12/02/2015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9A3F1-380E-4857-9A65-2D8D59EAAAC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ecgroup.com/blog/wp-content/uploads/2013/06/IAT-Logo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en-GB" sz="4800" b="1" dirty="0" smtClean="0"/>
              <a:t>Pothole repairs in </a:t>
            </a:r>
            <a:br>
              <a:rPr lang="en-GB" sz="4800" b="1" dirty="0" smtClean="0"/>
            </a:br>
            <a:r>
              <a:rPr lang="en-GB" sz="4800" b="1" dirty="0" smtClean="0"/>
              <a:t>winter conditions </a:t>
            </a:r>
            <a:endParaRPr lang="en-GB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276872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005828"/>
                </a:solidFill>
              </a:rPr>
              <a:t>Michael Reynolds, Viatec UK</a:t>
            </a:r>
            <a:endParaRPr lang="en-GB" sz="2800" b="1" dirty="0">
              <a:solidFill>
                <a:srgbClr val="005828"/>
              </a:solidFill>
            </a:endParaRPr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lum bright="-26000" contrast="39000"/>
          </a:blip>
          <a:srcRect/>
          <a:stretch>
            <a:fillRect/>
          </a:stretch>
        </p:blipFill>
        <p:spPr bwMode="auto">
          <a:xfrm>
            <a:off x="2195736" y="3140968"/>
            <a:ext cx="2520280" cy="22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IAT Logo">
            <a:hlinkClick r:id="rId3" tooltip="IAT Logo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007" y="3140968"/>
            <a:ext cx="194124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Marshall Load Comparison</a:t>
            </a:r>
            <a:endParaRPr lang="en-GB" sz="3600" dirty="0"/>
          </a:p>
        </p:txBody>
      </p:sp>
      <p:pic>
        <p:nvPicPr>
          <p:cNvPr id="4" name="Content Placeholder 3" descr="mapag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435221" cy="1360383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40" y="2852936"/>
          <a:ext cx="6336704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764704"/>
              </a:tblGrid>
              <a:tr h="588065">
                <a:tc>
                  <a:txBody>
                    <a:bodyPr/>
                    <a:lstStyle/>
                    <a:p>
                      <a:r>
                        <a:rPr lang="en-GB" dirty="0" smtClean="0"/>
                        <a:t>Test</a:t>
                      </a:r>
                      <a:r>
                        <a:rPr lang="en-GB" baseline="0" dirty="0" smtClean="0"/>
                        <a:t> temp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Marshall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Load Value (</a:t>
                      </a:r>
                      <a:r>
                        <a:rPr lang="en-GB" dirty="0" err="1" smtClean="0"/>
                        <a:t>kN</a:t>
                      </a:r>
                      <a:r>
                        <a:rPr lang="en-GB" dirty="0" smtClean="0"/>
                        <a:t>)</a:t>
                      </a:r>
                    </a:p>
                    <a:p>
                      <a:r>
                        <a:rPr lang="en-GB" dirty="0" smtClean="0"/>
                        <a:t>PCSM                     </a:t>
                      </a:r>
                      <a:r>
                        <a:rPr lang="en-GB" dirty="0" err="1" smtClean="0"/>
                        <a:t>Viafix</a:t>
                      </a:r>
                      <a:r>
                        <a:rPr lang="en-GB" dirty="0" smtClean="0"/>
                        <a:t>                    depot stock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588065">
                <a:tc>
                  <a:txBody>
                    <a:bodyPr/>
                    <a:lstStyle/>
                    <a:p>
                      <a:r>
                        <a:rPr lang="en-GB" b="1" dirty="0" smtClean="0"/>
                        <a:t>25</a:t>
                      </a:r>
                      <a:r>
                        <a:rPr lang="en-GB" b="1" baseline="30000" dirty="0" smtClean="0"/>
                        <a:t>o</a:t>
                      </a:r>
                      <a:r>
                        <a:rPr lang="en-GB" b="1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n/a  disintegrated</a:t>
                      </a:r>
                      <a:endParaRPr lang="en-GB" sz="2400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en-GB" b="1" dirty="0" smtClean="0"/>
                        <a:t>60</a:t>
                      </a:r>
                      <a:r>
                        <a:rPr lang="en-GB" b="1" baseline="30000" dirty="0" smtClean="0"/>
                        <a:t>o</a:t>
                      </a:r>
                      <a:r>
                        <a:rPr lang="en-GB" b="1" dirty="0" smtClean="0"/>
                        <a:t>C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n/a  disintegrated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n/a  disintegrated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51723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test at 60</a:t>
            </a:r>
            <a:r>
              <a:rPr lang="en-GB" baseline="30000" dirty="0" smtClean="0"/>
              <a:t>o</a:t>
            </a:r>
            <a:r>
              <a:rPr lang="en-GB" dirty="0" smtClean="0"/>
              <a:t>c was carried out to enable a comparison to hot-mix asphalt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220486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9966"/>
                </a:solidFill>
                <a:latin typeface="Century Gothic" pitchFamily="34" charset="0"/>
              </a:rPr>
              <a:t>Material Testing Laboratory</a:t>
            </a:r>
            <a:endParaRPr lang="en-GB" sz="1600" b="1" dirty="0">
              <a:solidFill>
                <a:srgbClr val="3399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Viafix</a:t>
            </a:r>
            <a:r>
              <a:rPr lang="en-GB" sz="3600" dirty="0" smtClean="0"/>
              <a:t> repairs on wet trunk roads: </a:t>
            </a:r>
            <a:br>
              <a:rPr lang="en-GB" sz="3600" dirty="0" smtClean="0"/>
            </a:br>
            <a:r>
              <a:rPr lang="en-GB" sz="3600" dirty="0" smtClean="0"/>
              <a:t>Severn Bridge M4</a:t>
            </a:r>
            <a:endParaRPr lang="en-GB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9144000" cy="241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Viafix</a:t>
            </a:r>
            <a:r>
              <a:rPr lang="en-GB" sz="3200" b="1" dirty="0" smtClean="0"/>
              <a:t> in ‘quite wet’ situations!</a:t>
            </a:r>
            <a:endParaRPr lang="en-GB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133824"/>
            <a:ext cx="7632848" cy="51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774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Quote from </a:t>
            </a:r>
            <a:r>
              <a:rPr lang="en-GB" sz="3600" dirty="0" err="1" smtClean="0"/>
              <a:t>Viafix</a:t>
            </a:r>
            <a:r>
              <a:rPr lang="en-GB" sz="3600" dirty="0" smtClean="0"/>
              <a:t> user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>
            <a:off x="251520" y="1155808"/>
            <a:ext cx="8424936" cy="5040560"/>
          </a:xfrm>
          <a:prstGeom prst="wedgeEllipseCallout">
            <a:avLst>
              <a:gd name="adj1" fmla="val -41095"/>
              <a:gd name="adj2" fmla="val 58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“I have never seen a more effective cold material. It really does do what it says it will. The first time we used it was three years ago during a cold, wet winter’s night for a ‘water-burst’ on a busy arterial road and the </a:t>
            </a:r>
            <a:r>
              <a:rPr lang="en-GB" sz="2400" dirty="0" err="1" smtClean="0"/>
              <a:t>Viafix</a:t>
            </a:r>
            <a:r>
              <a:rPr lang="en-GB" sz="2400" dirty="0" smtClean="0"/>
              <a:t> repair is still there, completely intact!’’ </a:t>
            </a:r>
          </a:p>
          <a:p>
            <a:endParaRPr lang="en-GB" sz="2400" dirty="0" smtClean="0"/>
          </a:p>
          <a:p>
            <a:r>
              <a:rPr lang="en-GB" sz="2000" b="1" dirty="0" smtClean="0"/>
              <a:t>	Brian </a:t>
            </a:r>
            <a:r>
              <a:rPr lang="en-GB" sz="2000" b="1" dirty="0" err="1" smtClean="0"/>
              <a:t>Allinson</a:t>
            </a:r>
            <a:r>
              <a:rPr lang="en-GB" sz="2000" b="1" dirty="0" smtClean="0"/>
              <a:t>, Depot Supervisor, 	Renfrewshire Council in Western Scotland.</a:t>
            </a:r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Dr Noel\AppData\Local\Microsoft\Windows\Temporary Internet Files\Content.IE5\NZR5PH5L\thumbs-up[1].jpg"/>
          <p:cNvPicPr>
            <a:picLocks noChangeAspect="1" noChangeArrowheads="1"/>
          </p:cNvPicPr>
          <p:nvPr/>
        </p:nvPicPr>
        <p:blipFill>
          <a:blip r:embed="rId2" cstate="print">
            <a:lum bright="42000" contras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Client testimonials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en-GB" sz="2200" b="1" dirty="0" smtClean="0"/>
              <a:t>“</a:t>
            </a:r>
            <a:r>
              <a:rPr lang="en-GB" sz="2200" b="1" dirty="0"/>
              <a:t>The silver bullet of cold lays” - </a:t>
            </a:r>
            <a:r>
              <a:rPr lang="en-GB" sz="2200" b="1" dirty="0">
                <a:solidFill>
                  <a:srgbClr val="0070C0"/>
                </a:solidFill>
              </a:rPr>
              <a:t>Lancashire Highways</a:t>
            </a:r>
            <a:r>
              <a:rPr lang="en-GB" sz="2200" b="1" dirty="0" smtClean="0">
                <a:solidFill>
                  <a:srgbClr val="0070C0"/>
                </a:solidFill>
              </a:rPr>
              <a:t>;</a:t>
            </a:r>
            <a:endParaRPr lang="en-GB" sz="2200" b="1" dirty="0">
              <a:solidFill>
                <a:srgbClr val="0070C0"/>
              </a:solidFill>
            </a:endParaRPr>
          </a:p>
          <a:p>
            <a:r>
              <a:rPr lang="en-GB" sz="2200" b="1" dirty="0"/>
              <a:t>“It does exactly what it claims” - </a:t>
            </a:r>
            <a:r>
              <a:rPr lang="en-GB" sz="2200" b="1" dirty="0">
                <a:solidFill>
                  <a:srgbClr val="0070C0"/>
                </a:solidFill>
              </a:rPr>
              <a:t>Cumbria Highways</a:t>
            </a:r>
            <a:r>
              <a:rPr lang="en-GB" sz="2200" b="1" dirty="0" smtClean="0"/>
              <a:t>;</a:t>
            </a:r>
            <a:endParaRPr lang="en-GB" sz="2200" b="1" dirty="0"/>
          </a:p>
          <a:p>
            <a:r>
              <a:rPr lang="en-GB" sz="2200" b="1" dirty="0"/>
              <a:t>“The best thing since sliced bread, very impressive” - </a:t>
            </a:r>
            <a:r>
              <a:rPr lang="en-GB" sz="2200" b="1" dirty="0" err="1">
                <a:solidFill>
                  <a:srgbClr val="0070C0"/>
                </a:solidFill>
              </a:rPr>
              <a:t>Transerv</a:t>
            </a:r>
            <a:r>
              <a:rPr lang="en-GB" sz="2200" b="1" dirty="0">
                <a:solidFill>
                  <a:srgbClr val="0070C0"/>
                </a:solidFill>
              </a:rPr>
              <a:t> </a:t>
            </a:r>
            <a:r>
              <a:rPr lang="en-GB" sz="2200" b="1" dirty="0" smtClean="0">
                <a:solidFill>
                  <a:srgbClr val="0070C0"/>
                </a:solidFill>
              </a:rPr>
              <a:t>Scotland</a:t>
            </a:r>
            <a:endParaRPr lang="en-GB" sz="2200" b="1" dirty="0">
              <a:solidFill>
                <a:srgbClr val="0070C0"/>
              </a:solidFill>
            </a:endParaRPr>
          </a:p>
          <a:p>
            <a:r>
              <a:rPr lang="en-GB" sz="2200" b="1" dirty="0"/>
              <a:t>‘’We call it </a:t>
            </a:r>
            <a:r>
              <a:rPr lang="en-GB" sz="2200" b="1" dirty="0" err="1"/>
              <a:t>magicadam</a:t>
            </a:r>
            <a:r>
              <a:rPr lang="en-GB" sz="2200" b="1" dirty="0"/>
              <a:t> ‘’ - </a:t>
            </a:r>
            <a:r>
              <a:rPr lang="en-GB" sz="2200" b="1" dirty="0">
                <a:solidFill>
                  <a:srgbClr val="0070C0"/>
                </a:solidFill>
              </a:rPr>
              <a:t>London Borough of Islington</a:t>
            </a:r>
          </a:p>
          <a:p>
            <a:r>
              <a:rPr lang="en-GB" sz="2200" b="1" dirty="0"/>
              <a:t>“The dog’s!’’ - </a:t>
            </a:r>
            <a:r>
              <a:rPr lang="en-GB" sz="2200" b="1" dirty="0">
                <a:solidFill>
                  <a:srgbClr val="0070C0"/>
                </a:solidFill>
              </a:rPr>
              <a:t>Surrey CC Materials lab.</a:t>
            </a:r>
          </a:p>
          <a:p>
            <a:r>
              <a:rPr lang="en-GB" sz="2200" b="1" dirty="0"/>
              <a:t>‘’All your claims are true , it’s brilliant’’ - </a:t>
            </a:r>
            <a:r>
              <a:rPr lang="en-GB" sz="2200" b="1" dirty="0">
                <a:solidFill>
                  <a:srgbClr val="0070C0"/>
                </a:solidFill>
              </a:rPr>
              <a:t>Highways Agency Area 10.</a:t>
            </a:r>
          </a:p>
          <a:p>
            <a:r>
              <a:rPr lang="en-GB" sz="2200" b="1" dirty="0"/>
              <a:t>‘’Superb in the wet unlike the other stuff!’’ - </a:t>
            </a:r>
            <a:r>
              <a:rPr lang="en-GB" sz="2200" b="1" dirty="0">
                <a:solidFill>
                  <a:srgbClr val="0070C0"/>
                </a:solidFill>
              </a:rPr>
              <a:t>Cambridgeshire Highways.</a:t>
            </a:r>
          </a:p>
          <a:p>
            <a:r>
              <a:rPr lang="en-GB" sz="2200" b="1" dirty="0" smtClean="0"/>
              <a:t>“Extremely </a:t>
            </a:r>
            <a:r>
              <a:rPr lang="en-GB" sz="2200" b="1" dirty="0"/>
              <a:t>versatile especially useful for busy roads’’ </a:t>
            </a:r>
            <a:r>
              <a:rPr lang="en-GB" sz="2200" b="1" dirty="0">
                <a:solidFill>
                  <a:srgbClr val="0070C0"/>
                </a:solidFill>
              </a:rPr>
              <a:t>- East Lothian Council.</a:t>
            </a:r>
          </a:p>
          <a:p>
            <a:r>
              <a:rPr lang="en-GB" sz="2200" b="1" dirty="0"/>
              <a:t>‘’Never had a defect with </a:t>
            </a:r>
            <a:r>
              <a:rPr lang="en-GB" sz="2200" b="1" dirty="0" err="1"/>
              <a:t>Viafix</a:t>
            </a:r>
            <a:r>
              <a:rPr lang="en-GB" sz="2200" b="1" dirty="0"/>
              <a:t> repairs, even in the London Borough of Bromley!’’</a:t>
            </a:r>
            <a:r>
              <a:rPr lang="en-GB" sz="2200" b="1" dirty="0">
                <a:solidFill>
                  <a:srgbClr val="0070C0"/>
                </a:solidFill>
              </a:rPr>
              <a:t> - BT </a:t>
            </a:r>
            <a:r>
              <a:rPr lang="en-GB" sz="2200" b="1" dirty="0" err="1" smtClean="0">
                <a:solidFill>
                  <a:srgbClr val="0070C0"/>
                </a:solidFill>
              </a:rPr>
              <a:t>Openreach</a:t>
            </a:r>
            <a:endParaRPr lang="en-GB" sz="2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HAPAS approval</a:t>
            </a:r>
            <a:endParaRPr lang="en-GB" sz="4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39850" y="1600200"/>
            <a:ext cx="30643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678"/>
            <a:ext cx="8424936" cy="1143000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Viafix</a:t>
            </a:r>
            <a:r>
              <a:rPr lang="en-GB" sz="2800" dirty="0" smtClean="0"/>
              <a:t> test patch wheel-track area lane 1, A320</a:t>
            </a:r>
            <a:endParaRPr lang="en-GB" sz="2800" dirty="0"/>
          </a:p>
        </p:txBody>
      </p:sp>
      <p:pic>
        <p:nvPicPr>
          <p:cNvPr id="4" name="Content Placeholder 3" descr="C:\Users\Archie\Desktop\Page 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 l="10212" t="21976" r="51743" b="58542"/>
          <a:stretch>
            <a:fillRect/>
          </a:stretch>
        </p:blipFill>
        <p:spPr bwMode="auto">
          <a:xfrm>
            <a:off x="395536" y="1916832"/>
            <a:ext cx="3672408" cy="374441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5" name="Picture 4" descr="C:\Users\Archie\Desktop\Page 1.jpg"/>
          <p:cNvPicPr/>
          <p:nvPr/>
        </p:nvPicPr>
        <p:blipFill>
          <a:blip r:embed="rId2" cstate="email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  </a:ext>
            </a:extLst>
          </a:blip>
          <a:srcRect l="50343" t="21865" r="21257" b="58568"/>
          <a:stretch>
            <a:fillRect/>
          </a:stretch>
        </p:blipFill>
        <p:spPr bwMode="auto">
          <a:xfrm>
            <a:off x="4572000" y="1916832"/>
            <a:ext cx="3528392" cy="3672408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67544" y="5812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Laid April 2007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5805264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dirty="0" smtClean="0"/>
              <a:t>Patch in good condition Dec 2014</a:t>
            </a:r>
            <a:endParaRPr lang="en-GB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9394"/>
            <a:ext cx="807524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viafix</a:t>
            </a:r>
            <a:r>
              <a:rPr lang="en-GB" sz="3200" dirty="0" smtClean="0"/>
              <a:t> cored 24 hours after compaction</a:t>
            </a:r>
            <a:endParaRPr lang="en-GB" sz="3200" dirty="0"/>
          </a:p>
        </p:txBody>
      </p:sp>
      <p:pic>
        <p:nvPicPr>
          <p:cNvPr id="4" name="Content Placeholder 3" descr="Coring at wainwright 006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8272" y="1788808"/>
            <a:ext cx="7272808" cy="424847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9552" y="112474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Void content approximately 8%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6" y="-284124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Viafix</a:t>
            </a:r>
            <a:r>
              <a:rPr lang="en-GB" sz="3600" dirty="0" smtClean="0"/>
              <a:t> wheel tracker test result</a:t>
            </a:r>
            <a:endParaRPr lang="en-GB" sz="3600" dirty="0"/>
          </a:p>
        </p:txBody>
      </p:sp>
      <p:sp>
        <p:nvSpPr>
          <p:cNvPr id="9" name="Rectangle 8"/>
          <p:cNvSpPr/>
          <p:nvPr/>
        </p:nvSpPr>
        <p:spPr>
          <a:xfrm>
            <a:off x="1979712" y="836712"/>
            <a:ext cx="4320480" cy="5832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01008"/>
            <a:ext cx="367240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043432"/>
            <a:ext cx="3911134" cy="1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117" y="836712"/>
            <a:ext cx="4176464" cy="12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746"/>
            <a:ext cx="7467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Gulley reinstatement, standing water</a:t>
            </a:r>
            <a:endParaRPr lang="en-GB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800412" cy="25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38385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9552" y="4797152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Water displaced by loose </a:t>
            </a:r>
            <a:r>
              <a:rPr lang="en-GB" dirty="0" err="1" smtClean="0"/>
              <a:t>Viafix</a:t>
            </a:r>
            <a:r>
              <a:rPr lang="en-GB" dirty="0" smtClean="0"/>
              <a:t> (in freezing conditions, Jan2013)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 smtClean="0"/>
              <a:t>Viafix</a:t>
            </a:r>
            <a:r>
              <a:rPr lang="en-GB" dirty="0" smtClean="0"/>
              <a:t> dropped in by hand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Compaction by traffic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Finished repair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4" y="43651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		        2		               3 		4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9552" y="1340768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dirty="0" smtClean="0"/>
              <a:t>Demonstration for Northern Ireland Road Service, Ballymena, Jan 2013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Extract from C.J. Summers’ </a:t>
            </a:r>
            <a:br>
              <a:rPr lang="en-GB" sz="2800" dirty="0" smtClean="0"/>
            </a:br>
            <a:r>
              <a:rPr lang="en-GB" sz="2800" dirty="0" smtClean="0"/>
              <a:t>‘Idiots Guide to Highway Maintenance’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smtClean="0"/>
              <a:t>	It is extremely important to take into account the </a:t>
            </a:r>
            <a:r>
              <a:rPr lang="en-GB" sz="1600" dirty="0" smtClean="0">
                <a:solidFill>
                  <a:srgbClr val="FF0000"/>
                </a:solidFill>
              </a:rPr>
              <a:t>WIND CHILL FACTOR </a:t>
            </a:r>
            <a:r>
              <a:rPr lang="en-GB" sz="1600" dirty="0" smtClean="0"/>
              <a:t>when laying hot bituminous materials, especially when laid in thin layers.  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This problem relates especially to  H.R.A. WEARING COURSE when applying PRECOATS, and in particular with a "dry" H.R.A. DESIGN WEARING COURSE.  The minimum air temperatures laid down in specifications allowing the laying of bituminous materials do not always take account of wind speed.  The rate at which a "hot material" looses heat is greatly increased with increase in wind speed. Graphs are available in the "700" series in the March 1998 DOT Specification for Highway Works. 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WIND CHILL is a </a:t>
            </a:r>
            <a:r>
              <a:rPr lang="en-GB" sz="1600" i="1" dirty="0" smtClean="0"/>
              <a:t>very </a:t>
            </a:r>
            <a:r>
              <a:rPr lang="en-GB" sz="1600" dirty="0" smtClean="0"/>
              <a:t>real problem, and if you do not take account of it in your site management the quality of work will suffer.  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ALL MATERIAL TO BE LAID TO BE ON SITE BEFORE YOU START LAYING,  HAVE THE CHIPPER CLOSE BEHIND THE PAVER, AND THE ROLLER CLOSE BEHIND THE CHIPPER  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A hot material laid at an actual air temperature of plus 7 degrees centigrade and a wind speed of 25 m.p.h. will loose heat at a rate equal to a still air temperature of minus 5 degrees. 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Reinstatement on a dual carriageway: Roman Road A6078, Blackburn</a:t>
            </a:r>
            <a:endParaRPr lang="en-GB" sz="3200" dirty="0"/>
          </a:p>
        </p:txBody>
      </p:sp>
      <p:pic>
        <p:nvPicPr>
          <p:cNvPr id="4" name="Content Placeholder 3" descr="Roman Rd Blackburn( cold lay trial ) 00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2736304" cy="2448272"/>
          </a:xfrm>
          <a:prstGeom prst="rect">
            <a:avLst/>
          </a:prstGeom>
          <a:noFill/>
          <a:ln w="1905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4" descr="Roman Rd Blackburn( cold lay trial ) 00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424" y="1844824"/>
            <a:ext cx="2808311" cy="2448272"/>
          </a:xfrm>
          <a:prstGeom prst="rect">
            <a:avLst/>
          </a:prstGeom>
          <a:noFill/>
          <a:ln w="1905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 descr="Reinstatement revisit, Blackburn 00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2808312" cy="2448272"/>
          </a:xfrm>
          <a:prstGeom prst="rect">
            <a:avLst/>
          </a:prstGeom>
          <a:noFill/>
          <a:ln w="1905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443334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Viafix</a:t>
            </a:r>
            <a:r>
              <a:rPr lang="en-GB" dirty="0" smtClean="0"/>
              <a:t> repair being made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44371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Compacted finish – May 2008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279008" y="439993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Still intact March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046"/>
            <a:ext cx="7467600" cy="11430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New venture for UK production of </a:t>
            </a:r>
            <a:r>
              <a:rPr lang="en-GB" sz="2800" dirty="0" err="1" smtClean="0"/>
              <a:t>Viafix</a:t>
            </a:r>
            <a:endParaRPr lang="en-GB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72816"/>
            <a:ext cx="91440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Wainwrigh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653136"/>
            <a:ext cx="3297477" cy="92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err="1" smtClean="0"/>
              <a:t>Viafix</a:t>
            </a:r>
            <a:r>
              <a:rPr lang="en-GB" sz="3600" dirty="0" smtClean="0"/>
              <a:t> mixer tower at </a:t>
            </a:r>
            <a:r>
              <a:rPr lang="en-GB" sz="3600" dirty="0" err="1" smtClean="0"/>
              <a:t>Viatec’s</a:t>
            </a:r>
            <a:r>
              <a:rPr lang="en-GB" sz="3600" dirty="0" smtClean="0"/>
              <a:t> new high capacity production plant</a:t>
            </a:r>
            <a:endParaRPr lang="en-GB" sz="36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340768"/>
            <a:ext cx="412530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1484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Viafix</a:t>
            </a:r>
            <a:r>
              <a:rPr lang="en-GB" sz="3200" dirty="0" smtClean="0"/>
              <a:t> HRA and SMA equivalents</a:t>
            </a:r>
            <a:endParaRPr lang="en-GB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908720"/>
            <a:ext cx="5035115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1143000"/>
          </a:xfrm>
        </p:spPr>
        <p:txBody>
          <a:bodyPr>
            <a:noAutofit/>
          </a:bodyPr>
          <a:lstStyle/>
          <a:p>
            <a:r>
              <a:rPr lang="en-GB" sz="3200" dirty="0" err="1" smtClean="0"/>
              <a:t>Viafix</a:t>
            </a:r>
            <a:r>
              <a:rPr lang="en-GB" sz="3200" dirty="0" smtClean="0"/>
              <a:t> Mastic Asphalt Alternative for Thames Water</a:t>
            </a:r>
            <a:endParaRPr lang="en-GB" sz="3200" dirty="0"/>
          </a:p>
        </p:txBody>
      </p:sp>
      <p:pic>
        <p:nvPicPr>
          <p:cNvPr id="4" name="Content Placeholder 3" descr="C:\Users\sguy\Pictures\2012-08\2012-08-14-0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880360" cy="214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sguy\Pictures\2012-08\2012-08-14-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556792"/>
            <a:ext cx="2854778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guy\Pictures\2012-08\2012-08-14-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14332" y="3714260"/>
            <a:ext cx="2148205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sguy\Pictures\2012-08\2012-08-14-08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722059" y="3720292"/>
            <a:ext cx="2160270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829995" y="2204864"/>
            <a:ext cx="3314005" cy="6497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Hot Mastic sample as supplied by Essential Water Services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868144" y="4869160"/>
            <a:ext cx="3275855" cy="7200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Viatec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Cold Mastic Alternative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/>
          </p:cNvPicPr>
          <p:nvPr/>
        </p:nvPicPr>
        <p:blipFill>
          <a:blip r:embed="rId2" cstate="print">
            <a:lum bright="56000" contrast="-28000"/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229600" cy="45259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4000" dirty="0" smtClean="0"/>
          </a:p>
          <a:p>
            <a:pPr algn="ctr">
              <a:buNone/>
            </a:pPr>
            <a:r>
              <a:rPr lang="en-GB" sz="4000" dirty="0" smtClean="0"/>
              <a:t>*</a:t>
            </a:r>
            <a:r>
              <a:rPr lang="en-GB" sz="2400" dirty="0" smtClean="0"/>
              <a:t>Run through ‘neighbouring’ folder with datasheet examples.</a:t>
            </a:r>
            <a:endParaRPr lang="en-GB" sz="4000" dirty="0" smtClean="0"/>
          </a:p>
          <a:p>
            <a:pPr algn="ctr">
              <a:buNone/>
            </a:pPr>
            <a:endParaRPr lang="en-GB" sz="4000" dirty="0"/>
          </a:p>
          <a:p>
            <a:pPr algn="ctr">
              <a:buNone/>
            </a:pPr>
            <a:r>
              <a:rPr lang="en-GB" sz="3600" dirty="0" smtClean="0"/>
              <a:t>Thank-you for your time. Any questions?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C:\Users\Dr Noel\AppData\Local\Microsoft\Windows\Temporary Internet Files\Content.IE5\KYZNB2R8\rain1[1].jpg"/>
          <p:cNvPicPr>
            <a:picLocks noChangeAspect="1" noChangeArrowheads="1"/>
          </p:cNvPicPr>
          <p:nvPr/>
        </p:nvPicPr>
        <p:blipFill>
          <a:blip r:embed="rId2" cstate="print">
            <a:lum bright="8000" contrast="-4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BSEN 594987  (2010)- </a:t>
            </a:r>
            <a:r>
              <a:rPr lang="en-GB" sz="3600" b="1" dirty="0">
                <a:solidFill>
                  <a:schemeClr val="bg1"/>
                </a:solidFill>
              </a:rPr>
              <a:t>Coated macadam (asphalt concrete) for </a:t>
            </a:r>
            <a:r>
              <a:rPr lang="en-GB" sz="3600" b="1" dirty="0" smtClean="0">
                <a:solidFill>
                  <a:schemeClr val="bg1"/>
                </a:solidFill>
              </a:rPr>
              <a:t>roads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FFFF00"/>
                </a:solidFill>
              </a:rPr>
              <a:t>Do not lay in standing water,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chemeClr val="bg1"/>
                </a:solidFill>
              </a:rPr>
              <a:t>where possible remove water from patches </a:t>
            </a:r>
            <a:r>
              <a:rPr lang="en-GB" sz="2800" dirty="0" smtClean="0">
                <a:solidFill>
                  <a:schemeClr val="bg1"/>
                </a:solidFill>
              </a:rPr>
              <a:t>and potholes </a:t>
            </a:r>
            <a:r>
              <a:rPr lang="en-GB" sz="2800" dirty="0">
                <a:solidFill>
                  <a:schemeClr val="bg1"/>
                </a:solidFill>
              </a:rPr>
              <a:t>prior to laying.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Do </a:t>
            </a:r>
            <a:r>
              <a:rPr lang="en-GB" sz="2800" dirty="0">
                <a:solidFill>
                  <a:schemeClr val="bg1"/>
                </a:solidFill>
              </a:rPr>
              <a:t>not lay on frozen ground</a:t>
            </a:r>
            <a:r>
              <a:rPr lang="en-GB" sz="2800" dirty="0" smtClean="0">
                <a:solidFill>
                  <a:schemeClr val="bg1"/>
                </a:solidFill>
              </a:rPr>
              <a:t>.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GB" sz="2800" i="1" dirty="0" smtClean="0">
                <a:solidFill>
                  <a:schemeClr val="bg1"/>
                </a:solidFill>
              </a:rPr>
              <a:t>Met Office data shows UK average number of</a:t>
            </a:r>
          </a:p>
          <a:p>
            <a:pPr>
              <a:buNone/>
            </a:pPr>
            <a:r>
              <a:rPr lang="en-GB" sz="2800" i="1" dirty="0" smtClean="0">
                <a:solidFill>
                  <a:schemeClr val="bg1"/>
                </a:solidFill>
              </a:rPr>
              <a:t>rainy days is 145 per year.</a:t>
            </a:r>
            <a:endParaRPr lang="en-GB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Can’t use hot-mix?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With the problems using hot-mixes in wet and cold weather, why not use cold-mix?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Bitumen Cleaner or cold-mix binder ingredient?</a:t>
            </a:r>
            <a:endParaRPr lang="en-GB" sz="3200" b="1" dirty="0"/>
          </a:p>
        </p:txBody>
      </p:sp>
      <p:pic>
        <p:nvPicPr>
          <p:cNvPr id="4" name="Content Placeholder 3" descr="Tar o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939784" cy="5013359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5269733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51920" y="1202218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Danger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Causes skin burns and eye damage. Harmful if inhaled. May cause </a:t>
            </a:r>
            <a:r>
              <a:rPr lang="en-GB" dirty="0" smtClean="0"/>
              <a:t>drowsiness </a:t>
            </a:r>
            <a:r>
              <a:rPr lang="en-GB" dirty="0"/>
              <a:t>or dizziness. May cause respiratory irritation. Suspected of causing cancer. May be fatal if </a:t>
            </a:r>
            <a:r>
              <a:rPr lang="en-GB" dirty="0" smtClean="0"/>
              <a:t>swallowed </a:t>
            </a:r>
            <a:r>
              <a:rPr lang="en-GB" dirty="0"/>
              <a:t>and enters airways. Flammable liquid </a:t>
            </a:r>
            <a:r>
              <a:rPr lang="en-GB" dirty="0" smtClean="0"/>
              <a:t>and vapour.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Cold PCSM repair failure – bleeding &amp; rutting</a:t>
            </a:r>
            <a:endParaRPr lang="en-GB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562934"/>
            <a:ext cx="7344816" cy="489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/>
              <a:t>Incomplete curing and surface crusting of cold-mix</a:t>
            </a:r>
            <a:endParaRPr lang="en-GB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64807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Solvent Content of Cold-Mix Binder</a:t>
            </a:r>
            <a:endParaRPr lang="en-GB" sz="3200" b="1" dirty="0"/>
          </a:p>
        </p:txBody>
      </p:sp>
      <p:pic>
        <p:nvPicPr>
          <p:cNvPr id="4" name="Content Placeholder 3" descr="mapag 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196752"/>
            <a:ext cx="4435221" cy="1360383"/>
          </a:xfr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31640" y="2852937"/>
          <a:ext cx="6336704" cy="25117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/>
                <a:gridCol w="1524000"/>
                <a:gridCol w="1524000"/>
                <a:gridCol w="1764704"/>
              </a:tblGrid>
              <a:tr h="576559">
                <a:tc>
                  <a:txBody>
                    <a:bodyPr/>
                    <a:lstStyle/>
                    <a:p>
                      <a:r>
                        <a:rPr lang="en-GB" dirty="0" smtClean="0"/>
                        <a:t>Specimen</a:t>
                      </a:r>
                      <a:r>
                        <a:rPr lang="en-GB" baseline="0" dirty="0" smtClean="0"/>
                        <a:t> age</a:t>
                      </a:r>
                      <a:endParaRPr lang="en-GB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r>
                        <a:rPr lang="en-GB" baseline="0" dirty="0" smtClean="0"/>
                        <a:t> mass lost (M %)</a:t>
                      </a:r>
                    </a:p>
                    <a:p>
                      <a:r>
                        <a:rPr lang="en-GB" baseline="0" dirty="0" smtClean="0"/>
                        <a:t>PCSM                     </a:t>
                      </a:r>
                      <a:r>
                        <a:rPr lang="en-GB" baseline="0" dirty="0" err="1" smtClean="0"/>
                        <a:t>Viafix</a:t>
                      </a:r>
                      <a:r>
                        <a:rPr lang="en-GB" baseline="0" dirty="0" smtClean="0"/>
                        <a:t>                    Depot stock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85258">
                <a:tc>
                  <a:txBody>
                    <a:bodyPr/>
                    <a:lstStyle/>
                    <a:p>
                      <a:r>
                        <a:rPr lang="en-GB" b="1" dirty="0" smtClean="0"/>
                        <a:t>1</a:t>
                      </a:r>
                      <a:r>
                        <a:rPr lang="en-GB" b="1" baseline="0" dirty="0" smtClean="0"/>
                        <a:t> day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36.7</a:t>
                      </a:r>
                      <a:endParaRPr lang="en-GB" dirty="0"/>
                    </a:p>
                  </a:txBody>
                  <a:tcPr/>
                </a:tc>
              </a:tr>
              <a:tr h="69322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2</a:t>
                      </a:r>
                      <a:r>
                        <a:rPr lang="en-GB" b="1" baseline="0" dirty="0" smtClean="0"/>
                        <a:t> days</a:t>
                      </a:r>
                    </a:p>
                    <a:p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40.2</a:t>
                      </a:r>
                    </a:p>
                  </a:txBody>
                  <a:tcPr/>
                </a:tc>
              </a:tr>
              <a:tr h="693227">
                <a:tc>
                  <a:txBody>
                    <a:bodyPr/>
                    <a:lstStyle/>
                    <a:p>
                      <a:r>
                        <a:rPr lang="en-GB" b="1" dirty="0" smtClean="0"/>
                        <a:t>3days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40.4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508104" y="220486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339966"/>
                </a:solidFill>
                <a:latin typeface="Century Gothic" pitchFamily="34" charset="0"/>
              </a:rPr>
              <a:t>Material Testing Laboratory</a:t>
            </a:r>
            <a:endParaRPr lang="en-GB" sz="1600" b="1" dirty="0">
              <a:solidFill>
                <a:srgbClr val="339966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73325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PCSM tested is considered to be ‘solvent-free’ under EU Law.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618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Extract: Enterprise presentation to Staffs Highways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400" b="1" dirty="0"/>
              <a:t>Appendix A10. </a:t>
            </a:r>
            <a:r>
              <a:rPr lang="en-GB" sz="2400" b="1" dirty="0" err="1" smtClean="0"/>
              <a:t>PCSMs</a:t>
            </a:r>
            <a:endParaRPr lang="en-GB" sz="2400" b="1" dirty="0"/>
          </a:p>
          <a:p>
            <a:r>
              <a:rPr lang="en-GB" sz="2400" dirty="0" smtClean="0"/>
              <a:t>Re </a:t>
            </a:r>
            <a:r>
              <a:rPr lang="en-GB" sz="2400" dirty="0"/>
              <a:t>- worded and moved to A2 – A10 not now used.</a:t>
            </a:r>
          </a:p>
          <a:p>
            <a:r>
              <a:rPr lang="en-GB" sz="2400" dirty="0" smtClean="0"/>
              <a:t>Materials </a:t>
            </a:r>
            <a:r>
              <a:rPr lang="en-GB" sz="2400" dirty="0"/>
              <a:t>are now to be approved as equivalent to a </a:t>
            </a:r>
            <a:r>
              <a:rPr lang="en-GB" sz="2400" dirty="0" smtClean="0"/>
              <a:t>Hot Lay </a:t>
            </a:r>
            <a:r>
              <a:rPr lang="en-GB" sz="2400" dirty="0"/>
              <a:t>type and used as appropriate.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ue </a:t>
            </a:r>
            <a:r>
              <a:rPr lang="en-GB" sz="2400" dirty="0"/>
              <a:t>to concerns over soft and unstable </a:t>
            </a:r>
            <a:r>
              <a:rPr lang="en-GB" sz="2400" dirty="0" err="1" smtClean="0"/>
              <a:t>PCSMs</a:t>
            </a:r>
            <a:r>
              <a:rPr lang="en-GB" sz="2400" dirty="0" smtClean="0"/>
              <a:t> they </a:t>
            </a:r>
            <a:r>
              <a:rPr lang="en-GB" sz="2400" dirty="0"/>
              <a:t>must be capable of wet flush core sampling, </a:t>
            </a:r>
            <a:r>
              <a:rPr lang="en-GB" sz="2400" dirty="0" smtClean="0"/>
              <a:t>to allow </a:t>
            </a:r>
            <a:r>
              <a:rPr lang="en-GB" sz="2400" dirty="0"/>
              <a:t>void testing, at 6 months from the date </a:t>
            </a:r>
            <a:r>
              <a:rPr lang="en-GB" sz="2400" dirty="0" smtClean="0"/>
              <a:t>of permanent reinstatement</a:t>
            </a:r>
            <a:r>
              <a:rPr lang="en-GB" sz="2400" dirty="0"/>
              <a:t> </a:t>
            </a:r>
            <a:r>
              <a:rPr lang="en-GB" sz="2400" dirty="0" smtClean="0"/>
              <a:t>(A8.3)</a:t>
            </a:r>
          </a:p>
          <a:p>
            <a:r>
              <a:rPr lang="en-GB" sz="2400" dirty="0">
                <a:solidFill>
                  <a:srgbClr val="FF0000"/>
                </a:solidFill>
              </a:rPr>
              <a:t>On occasion materials were so soft that cores could not be obtained even </a:t>
            </a:r>
            <a:r>
              <a:rPr lang="en-GB" sz="2400" dirty="0" smtClean="0">
                <a:solidFill>
                  <a:srgbClr val="FF0000"/>
                </a:solidFill>
              </a:rPr>
              <a:t>after 2yrs </a:t>
            </a:r>
            <a:r>
              <a:rPr lang="en-GB" sz="2400" dirty="0">
                <a:solidFill>
                  <a:srgbClr val="FF0000"/>
                </a:solidFill>
              </a:rPr>
              <a:t>in the ground so how could these materials be ‘equivalent to hot-lay’?</a:t>
            </a:r>
          </a:p>
        </p:txBody>
      </p:sp>
      <p:pic>
        <p:nvPicPr>
          <p:cNvPr id="4" name="Picture 3" descr="Enterprise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836712"/>
            <a:ext cx="15240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670</Words>
  <Application>Microsoft Office PowerPoint</Application>
  <PresentationFormat>On-screen Show (4:3)</PresentationFormat>
  <Paragraphs>105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Pothole repairs in  winter conditions </vt:lpstr>
      <vt:lpstr>Extract from C.J. Summers’  ‘Idiots Guide to Highway Maintenance’</vt:lpstr>
      <vt:lpstr>BSEN 594987  (2010)- Coated macadam (asphalt concrete) for roads</vt:lpstr>
      <vt:lpstr>Can’t use hot-mix?</vt:lpstr>
      <vt:lpstr>Bitumen Cleaner or cold-mix binder ingredient?</vt:lpstr>
      <vt:lpstr>Cold PCSM repair failure – bleeding &amp; rutting</vt:lpstr>
      <vt:lpstr>Incomplete curing and surface crusting of cold-mix</vt:lpstr>
      <vt:lpstr>Solvent Content of Cold-Mix Binder</vt:lpstr>
      <vt:lpstr>Extract: Enterprise presentation to Staffs Highways</vt:lpstr>
      <vt:lpstr>Marshall Load Comparison</vt:lpstr>
      <vt:lpstr>Viafix repairs on wet trunk roads:  Severn Bridge M4</vt:lpstr>
      <vt:lpstr>Viafix in ‘quite wet’ situations!</vt:lpstr>
      <vt:lpstr>Quote from Viafix user</vt:lpstr>
      <vt:lpstr>Client testimonials</vt:lpstr>
      <vt:lpstr>HAPAS approval</vt:lpstr>
      <vt:lpstr>Viafix test patch wheel-track area lane 1, A320</vt:lpstr>
      <vt:lpstr>viafix cored 24 hours after compaction</vt:lpstr>
      <vt:lpstr>Viafix wheel tracker test result</vt:lpstr>
      <vt:lpstr>Gulley reinstatement, standing water</vt:lpstr>
      <vt:lpstr>Reinstatement on a dual carriageway: Roman Road A6078, Blackburn</vt:lpstr>
      <vt:lpstr>New venture for UK production of Viafix</vt:lpstr>
      <vt:lpstr>Viafix mixer tower at Viatec’s new high capacity production plant</vt:lpstr>
      <vt:lpstr>Viafix HRA and SMA equivalents</vt:lpstr>
      <vt:lpstr>Viafix Mastic Asphalt Alternative for Thames Water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Noel</dc:creator>
  <cp:lastModifiedBy>Mike</cp:lastModifiedBy>
  <cp:revision>44</cp:revision>
  <dcterms:created xsi:type="dcterms:W3CDTF">2015-01-11T20:50:19Z</dcterms:created>
  <dcterms:modified xsi:type="dcterms:W3CDTF">2015-02-12T14:55:22Z</dcterms:modified>
</cp:coreProperties>
</file>